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Oswald Light"/>
      <p:regular r:id="rId21"/>
      <p:bold r:id="rId22"/>
    </p:embeddedFont>
    <p:embeddedFont>
      <p:font typeface="Average"/>
      <p:regular r:id="rId23"/>
    </p:embeddedFont>
    <p:embeddedFont>
      <p:font typeface="Oswald SemiBold"/>
      <p:regular r:id="rId24"/>
      <p:bold r:id="rId25"/>
    </p:embeddedFont>
    <p:embeddedFont>
      <p:font typeface="Oswald"/>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958EC77-4867-4895-BCF0-B0C193FB3B98}">
  <a:tblStyle styleId="{7958EC77-4867-4895-BCF0-B0C193FB3B98}"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OswaldLight-bold.fntdata"/><Relationship Id="rId21" Type="http://schemas.openxmlformats.org/officeDocument/2006/relationships/font" Target="fonts/OswaldLight-regular.fntdata"/><Relationship Id="rId24" Type="http://schemas.openxmlformats.org/officeDocument/2006/relationships/font" Target="fonts/OswaldSemiBold-regular.fntdata"/><Relationship Id="rId23" Type="http://schemas.openxmlformats.org/officeDocument/2006/relationships/font" Target="fonts/Average-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Oswald-regular.fntdata"/><Relationship Id="rId25" Type="http://schemas.openxmlformats.org/officeDocument/2006/relationships/font" Target="fonts/OswaldSemiBold-bold.fntdata"/><Relationship Id="rId27" Type="http://schemas.openxmlformats.org/officeDocument/2006/relationships/font" Target="fonts/Oswald-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c6f980f91_0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c6f980f91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c6f980f91_0_10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c6f980f9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072583d3cb_0_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072583d3c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072583d3cb_0_3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072583d3cb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c6f980f91_0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c6f980f9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c6f980f9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980f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c6f980f91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c6f980f9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6f980f91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6f980f9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6f980f91_0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6f980f9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072583d3cb_0_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072583d3cb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c6f980f91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c6f980f9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072583d3cb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072583d3c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072583d3cb_0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072583d3c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200"/>
              <a:t>Implementation of AI Algorithms for Characterization of Fiber Optic Sensors</a:t>
            </a:r>
            <a:endParaRPr sz="4000"/>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February 9, 2023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Proposed ML methods</a:t>
            </a:r>
            <a:endParaRPr/>
          </a:p>
        </p:txBody>
      </p:sp>
      <p:sp>
        <p:nvSpPr>
          <p:cNvPr id="132" name="Google Shape;132;p22"/>
          <p:cNvSpPr txBox="1"/>
          <p:nvPr>
            <p:ph idx="4294967295" type="body"/>
          </p:nvPr>
        </p:nvSpPr>
        <p:spPr>
          <a:xfrm>
            <a:off x="539675" y="1254200"/>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Principal Component Analysis (PCA)</a:t>
            </a:r>
            <a:endParaRPr>
              <a:solidFill>
                <a:schemeClr val="lt1"/>
              </a:solidFill>
            </a:endParaRPr>
          </a:p>
        </p:txBody>
      </p:sp>
      <p:sp>
        <p:nvSpPr>
          <p:cNvPr id="133" name="Google Shape;133;p22"/>
          <p:cNvSpPr txBox="1"/>
          <p:nvPr>
            <p:ph idx="4294967295" type="body"/>
          </p:nvPr>
        </p:nvSpPr>
        <p:spPr>
          <a:xfrm>
            <a:off x="3480453" y="1254158"/>
            <a:ext cx="5111700" cy="799200"/>
          </a:xfrm>
          <a:prstGeom prst="rect">
            <a:avLst/>
          </a:prstGeom>
        </p:spPr>
        <p:txBody>
          <a:bodyPr anchorCtr="0" anchor="ctr" bIns="91425" lIns="91425" spcFirstLastPara="1" rIns="91425" wrap="square" tIns="91425">
            <a:noAutofit/>
          </a:bodyPr>
          <a:lstStyle/>
          <a:p>
            <a:pPr indent="-336550" lvl="0" marL="457200" rtl="0" algn="l">
              <a:spcBef>
                <a:spcPts val="0"/>
              </a:spcBef>
              <a:spcAft>
                <a:spcPts val="0"/>
              </a:spcAft>
              <a:buClr>
                <a:schemeClr val="lt1"/>
              </a:buClr>
              <a:buSzPts val="1700"/>
              <a:buChar char="●"/>
            </a:pPr>
            <a:r>
              <a:rPr lang="en" sz="1700">
                <a:solidFill>
                  <a:schemeClr val="lt1"/>
                </a:solidFill>
              </a:rPr>
              <a:t>Lorem ipsum dolor sit amet</a:t>
            </a:r>
            <a:endParaRPr sz="1700">
              <a:solidFill>
                <a:schemeClr val="lt1"/>
              </a:solidFill>
            </a:endParaRPr>
          </a:p>
          <a:p>
            <a:pPr indent="-336550" lvl="0" marL="457200" rtl="0" algn="l">
              <a:spcBef>
                <a:spcPts val="0"/>
              </a:spcBef>
              <a:spcAft>
                <a:spcPts val="0"/>
              </a:spcAft>
              <a:buClr>
                <a:schemeClr val="lt1"/>
              </a:buClr>
              <a:buSzPts val="1700"/>
              <a:buChar char="●"/>
            </a:pPr>
            <a:r>
              <a:rPr lang="en" sz="1700">
                <a:solidFill>
                  <a:schemeClr val="lt1"/>
                </a:solidFill>
              </a:rPr>
              <a:t>Sed do eiusmod tempor incididunt ut labore</a:t>
            </a:r>
            <a:endParaRPr sz="1700">
              <a:solidFill>
                <a:schemeClr val="lt1"/>
              </a:solidFill>
            </a:endParaRPr>
          </a:p>
        </p:txBody>
      </p:sp>
      <p:sp>
        <p:nvSpPr>
          <p:cNvPr id="134" name="Google Shape;134;p22"/>
          <p:cNvSpPr txBox="1"/>
          <p:nvPr>
            <p:ph idx="4294967295" type="body"/>
          </p:nvPr>
        </p:nvSpPr>
        <p:spPr>
          <a:xfrm>
            <a:off x="539675" y="2127450"/>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Ridge Regression</a:t>
            </a:r>
            <a:endParaRPr>
              <a:solidFill>
                <a:schemeClr val="lt1"/>
              </a:solidFill>
            </a:endParaRPr>
          </a:p>
        </p:txBody>
      </p:sp>
      <p:sp>
        <p:nvSpPr>
          <p:cNvPr id="135" name="Google Shape;135;p22"/>
          <p:cNvSpPr txBox="1"/>
          <p:nvPr>
            <p:ph idx="4294967295" type="body"/>
          </p:nvPr>
        </p:nvSpPr>
        <p:spPr>
          <a:xfrm>
            <a:off x="3480453" y="2127465"/>
            <a:ext cx="5111700" cy="7992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Model tuning method that is used to analyse any data that suffers from multicollinearity</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Sed do eiusmod tempor incididunt ut labore</a:t>
            </a:r>
            <a:endParaRPr sz="1600">
              <a:solidFill>
                <a:schemeClr val="lt1"/>
              </a:solidFill>
            </a:endParaRPr>
          </a:p>
        </p:txBody>
      </p:sp>
      <p:sp>
        <p:nvSpPr>
          <p:cNvPr id="136" name="Google Shape;136;p22"/>
          <p:cNvSpPr txBox="1"/>
          <p:nvPr>
            <p:ph idx="4294967295" type="body"/>
          </p:nvPr>
        </p:nvSpPr>
        <p:spPr>
          <a:xfrm>
            <a:off x="539675" y="3000775"/>
            <a:ext cx="2422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Random Forest Model</a:t>
            </a:r>
            <a:endParaRPr>
              <a:solidFill>
                <a:schemeClr val="lt1"/>
              </a:solidFill>
            </a:endParaRPr>
          </a:p>
        </p:txBody>
      </p:sp>
      <p:sp>
        <p:nvSpPr>
          <p:cNvPr id="137" name="Google Shape;137;p22"/>
          <p:cNvSpPr txBox="1"/>
          <p:nvPr>
            <p:ph idx="4294967295" type="body"/>
          </p:nvPr>
        </p:nvSpPr>
        <p:spPr>
          <a:xfrm>
            <a:off x="3480453" y="3004317"/>
            <a:ext cx="5111700" cy="799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chemeClr val="lt1"/>
              </a:buClr>
              <a:buSzPts val="1800"/>
              <a:buChar char="●"/>
            </a:pPr>
            <a:r>
              <a:rPr lang="en">
                <a:solidFill>
                  <a:schemeClr val="lt1"/>
                </a:solidFill>
              </a:rPr>
              <a:t>Lorem ipsum dolor sit amet</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Sed do eiusmod tempor incididunt ut labore</a:t>
            </a:r>
            <a:endParaRPr>
              <a:solidFill>
                <a:schemeClr val="lt1"/>
              </a:solidFill>
            </a:endParaRPr>
          </a:p>
        </p:txBody>
      </p:sp>
      <p:grpSp>
        <p:nvGrpSpPr>
          <p:cNvPr id="138" name="Google Shape;138;p22"/>
          <p:cNvGrpSpPr/>
          <p:nvPr/>
        </p:nvGrpSpPr>
        <p:grpSpPr>
          <a:xfrm>
            <a:off x="424825" y="1253973"/>
            <a:ext cx="8294425" cy="799418"/>
            <a:chOff x="424813" y="1177875"/>
            <a:chExt cx="8294425" cy="849902"/>
          </a:xfrm>
        </p:grpSpPr>
        <p:sp>
          <p:nvSpPr>
            <p:cNvPr id="139" name="Google Shape;139;p22"/>
            <p:cNvSpPr/>
            <p:nvPr/>
          </p:nvSpPr>
          <p:spPr>
            <a:xfrm>
              <a:off x="3267037" y="1177877"/>
              <a:ext cx="5452200" cy="849900"/>
            </a:xfrm>
            <a:prstGeom prst="rect">
              <a:avLst/>
            </a:prstGeom>
            <a:solidFill>
              <a:schemeClr val="dk1"/>
            </a:solidFill>
            <a:ln>
              <a:noFill/>
            </a:ln>
          </p:spPr>
          <p:txBody>
            <a:bodyPr anchorCtr="0" anchor="ctr" bIns="91425" lIns="91425" spcFirstLastPara="1" rIns="91425" wrap="square" tIns="91425">
              <a:noAutofit/>
            </a:bodyPr>
            <a:lstStyle/>
            <a:p>
              <a:pPr indent="-311150" lvl="0" marL="457200" rtl="0" algn="l">
                <a:lnSpc>
                  <a:spcPct val="100000"/>
                </a:lnSpc>
                <a:spcBef>
                  <a:spcPts val="0"/>
                </a:spcBef>
                <a:spcAft>
                  <a:spcPts val="0"/>
                </a:spcAft>
                <a:buClr>
                  <a:schemeClr val="lt1"/>
                </a:buClr>
                <a:buSzPts val="1300"/>
                <a:buFont typeface="Average"/>
                <a:buChar char="●"/>
              </a:pPr>
              <a:r>
                <a:rPr lang="en" sz="1300">
                  <a:solidFill>
                    <a:schemeClr val="lt1"/>
                  </a:solidFill>
                  <a:latin typeface="Average"/>
                  <a:ea typeface="Average"/>
                  <a:cs typeface="Average"/>
                  <a:sym typeface="Average"/>
                </a:rPr>
                <a:t>Statistical technique for reducing the dimensionality of a dataset, increasing interpretability but at the same time minimizing information loss.</a:t>
              </a:r>
              <a:endParaRPr sz="1300">
                <a:solidFill>
                  <a:schemeClr val="lt1"/>
                </a:solidFill>
                <a:latin typeface="Average"/>
                <a:ea typeface="Average"/>
                <a:cs typeface="Average"/>
                <a:sym typeface="Average"/>
              </a:endParaRPr>
            </a:p>
          </p:txBody>
        </p:sp>
        <p:sp>
          <p:nvSpPr>
            <p:cNvPr id="140" name="Google Shape;140;p22"/>
            <p:cNvSpPr/>
            <p:nvPr/>
          </p:nvSpPr>
          <p:spPr>
            <a:xfrm>
              <a:off x="424813" y="1177875"/>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Average"/>
                  <a:ea typeface="Average"/>
                  <a:cs typeface="Average"/>
                  <a:sym typeface="Average"/>
                </a:rPr>
                <a:t>Principal Component Analysis (PCA)</a:t>
              </a:r>
              <a:endParaRPr/>
            </a:p>
          </p:txBody>
        </p:sp>
      </p:grpSp>
      <p:grpSp>
        <p:nvGrpSpPr>
          <p:cNvPr id="141" name="Google Shape;141;p22"/>
          <p:cNvGrpSpPr/>
          <p:nvPr/>
        </p:nvGrpSpPr>
        <p:grpSpPr>
          <a:xfrm>
            <a:off x="424825" y="2127339"/>
            <a:ext cx="8294200" cy="799427"/>
            <a:chOff x="424813" y="2075689"/>
            <a:chExt cx="8294200" cy="849912"/>
          </a:xfrm>
        </p:grpSpPr>
        <p:sp>
          <p:nvSpPr>
            <p:cNvPr id="142" name="Google Shape;142;p22"/>
            <p:cNvSpPr/>
            <p:nvPr/>
          </p:nvSpPr>
          <p:spPr>
            <a:xfrm>
              <a:off x="3278213" y="2075701"/>
              <a:ext cx="5440800" cy="849900"/>
            </a:xfrm>
            <a:prstGeom prst="rect">
              <a:avLst/>
            </a:prstGeom>
            <a:solidFill>
              <a:schemeClr val="dk1"/>
            </a:solidFill>
            <a:ln>
              <a:noFill/>
            </a:ln>
          </p:spPr>
          <p:txBody>
            <a:bodyPr anchorCtr="0" anchor="ctr" bIns="91425" lIns="91425" spcFirstLastPara="1" rIns="91425" wrap="square" tIns="91425">
              <a:noAutofit/>
            </a:bodyPr>
            <a:lstStyle/>
            <a:p>
              <a:pPr indent="-311150" lvl="0" marL="457200" rtl="0" algn="l">
                <a:lnSpc>
                  <a:spcPct val="100000"/>
                </a:lnSpc>
                <a:spcBef>
                  <a:spcPts val="0"/>
                </a:spcBef>
                <a:spcAft>
                  <a:spcPts val="0"/>
                </a:spcAft>
                <a:buClr>
                  <a:schemeClr val="lt1"/>
                </a:buClr>
                <a:buSzPts val="1300"/>
                <a:buFont typeface="Average"/>
                <a:buChar char="●"/>
              </a:pPr>
              <a:r>
                <a:rPr lang="en" sz="1300">
                  <a:solidFill>
                    <a:schemeClr val="lt1"/>
                  </a:solidFill>
                  <a:latin typeface="Average"/>
                  <a:ea typeface="Average"/>
                  <a:cs typeface="Average"/>
                  <a:sym typeface="Average"/>
                </a:rPr>
                <a:t>Method used for the analysis of multicollinearity in multiple regression data</a:t>
              </a:r>
              <a:endParaRPr sz="1300">
                <a:solidFill>
                  <a:schemeClr val="lt1"/>
                </a:solidFill>
                <a:latin typeface="Average"/>
                <a:ea typeface="Average"/>
                <a:cs typeface="Average"/>
                <a:sym typeface="Average"/>
              </a:endParaRPr>
            </a:p>
            <a:p>
              <a:pPr indent="-311150" lvl="0" marL="457200" rtl="0" algn="l">
                <a:lnSpc>
                  <a:spcPct val="100000"/>
                </a:lnSpc>
                <a:spcBef>
                  <a:spcPts val="0"/>
                </a:spcBef>
                <a:spcAft>
                  <a:spcPts val="0"/>
                </a:spcAft>
                <a:buClr>
                  <a:schemeClr val="lt1"/>
                </a:buClr>
                <a:buSzPts val="1300"/>
                <a:buFont typeface="Average"/>
                <a:buChar char="●"/>
              </a:pPr>
              <a:r>
                <a:rPr lang="en" sz="1300">
                  <a:solidFill>
                    <a:schemeClr val="lt1"/>
                  </a:solidFill>
                  <a:latin typeface="Average"/>
                  <a:ea typeface="Average"/>
                  <a:cs typeface="Average"/>
                  <a:sym typeface="Average"/>
                </a:rPr>
                <a:t>Most suitable when a data set contains a higher number of predictor variables than the number of observations</a:t>
              </a:r>
              <a:endParaRPr sz="900"/>
            </a:p>
          </p:txBody>
        </p:sp>
        <p:sp>
          <p:nvSpPr>
            <p:cNvPr id="143" name="Google Shape;143;p22"/>
            <p:cNvSpPr/>
            <p:nvPr/>
          </p:nvSpPr>
          <p:spPr>
            <a:xfrm>
              <a:off x="424813" y="2075689"/>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lt1"/>
                  </a:solidFill>
                  <a:latin typeface="Average"/>
                  <a:ea typeface="Average"/>
                  <a:cs typeface="Average"/>
                  <a:sym typeface="Average"/>
                </a:rPr>
                <a:t>Ridge Regression</a:t>
              </a:r>
              <a:endParaRPr/>
            </a:p>
          </p:txBody>
        </p:sp>
      </p:grpSp>
      <p:grpSp>
        <p:nvGrpSpPr>
          <p:cNvPr id="144" name="Google Shape;144;p22"/>
          <p:cNvGrpSpPr/>
          <p:nvPr/>
        </p:nvGrpSpPr>
        <p:grpSpPr>
          <a:xfrm>
            <a:off x="424825" y="3000705"/>
            <a:ext cx="8294425" cy="799436"/>
            <a:chOff x="424813" y="2974405"/>
            <a:chExt cx="8294425" cy="849921"/>
          </a:xfrm>
        </p:grpSpPr>
        <p:sp>
          <p:nvSpPr>
            <p:cNvPr id="145" name="Google Shape;145;p22"/>
            <p:cNvSpPr/>
            <p:nvPr/>
          </p:nvSpPr>
          <p:spPr>
            <a:xfrm>
              <a:off x="3267038" y="2974426"/>
              <a:ext cx="5452200" cy="849900"/>
            </a:xfrm>
            <a:prstGeom prst="rect">
              <a:avLst/>
            </a:prstGeom>
            <a:solidFill>
              <a:schemeClr val="dk1"/>
            </a:solidFill>
            <a:ln>
              <a:noFill/>
            </a:ln>
          </p:spPr>
          <p:txBody>
            <a:bodyPr anchorCtr="0" anchor="ctr" bIns="91425" lIns="91425" spcFirstLastPara="1" rIns="91425" wrap="square" tIns="91425">
              <a:noAutofit/>
            </a:bodyPr>
            <a:lstStyle/>
            <a:p>
              <a:pPr indent="-311150" lvl="0" marL="457200" rtl="0" algn="l">
                <a:lnSpc>
                  <a:spcPct val="115000"/>
                </a:lnSpc>
                <a:spcBef>
                  <a:spcPts val="0"/>
                </a:spcBef>
                <a:spcAft>
                  <a:spcPts val="0"/>
                </a:spcAft>
                <a:buClr>
                  <a:schemeClr val="lt1"/>
                </a:buClr>
                <a:buSzPts val="1300"/>
                <a:buFont typeface="Average"/>
                <a:buChar char="●"/>
              </a:pPr>
              <a:r>
                <a:rPr lang="en" sz="1300">
                  <a:solidFill>
                    <a:schemeClr val="lt1"/>
                  </a:solidFill>
                  <a:latin typeface="Average"/>
                  <a:ea typeface="Average"/>
                  <a:cs typeface="Average"/>
                  <a:sym typeface="Average"/>
                </a:rPr>
                <a:t>Meta estimator that fits a number of classifying decision trees on various sub-samples of the dataset and uses averaging to improve the predictive accuracy and control over-fitting.</a:t>
              </a:r>
              <a:endParaRPr sz="900"/>
            </a:p>
          </p:txBody>
        </p:sp>
        <p:sp>
          <p:nvSpPr>
            <p:cNvPr id="146" name="Google Shape;146;p22"/>
            <p:cNvSpPr/>
            <p:nvPr/>
          </p:nvSpPr>
          <p:spPr>
            <a:xfrm>
              <a:off x="424813" y="2974405"/>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Average"/>
                  <a:ea typeface="Average"/>
                  <a:cs typeface="Average"/>
                  <a:sym typeface="Average"/>
                </a:rPr>
                <a:t>Random Forest Model</a:t>
              </a:r>
              <a:endParaRPr/>
            </a:p>
          </p:txBody>
        </p:sp>
      </p:grpSp>
      <p:grpSp>
        <p:nvGrpSpPr>
          <p:cNvPr id="147" name="Google Shape;147;p22"/>
          <p:cNvGrpSpPr/>
          <p:nvPr/>
        </p:nvGrpSpPr>
        <p:grpSpPr>
          <a:xfrm>
            <a:off x="424825" y="3874103"/>
            <a:ext cx="8294360" cy="799447"/>
            <a:chOff x="424813" y="3871259"/>
            <a:chExt cx="8294360" cy="849933"/>
          </a:xfrm>
        </p:grpSpPr>
        <p:sp>
          <p:nvSpPr>
            <p:cNvPr id="148" name="Google Shape;148;p22"/>
            <p:cNvSpPr/>
            <p:nvPr/>
          </p:nvSpPr>
          <p:spPr>
            <a:xfrm>
              <a:off x="2927672" y="3871292"/>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p:nvPr/>
          </p:nvSpPr>
          <p:spPr>
            <a:xfrm>
              <a:off x="424813" y="3871259"/>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22"/>
          <p:cNvSpPr txBox="1"/>
          <p:nvPr>
            <p:ph idx="4294967295" type="body"/>
          </p:nvPr>
        </p:nvSpPr>
        <p:spPr>
          <a:xfrm>
            <a:off x="539675" y="3874100"/>
            <a:ext cx="2671500" cy="799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Fourier Transformation with Neural Network</a:t>
            </a:r>
            <a:endParaRPr>
              <a:solidFill>
                <a:schemeClr val="lt1"/>
              </a:solidFill>
            </a:endParaRPr>
          </a:p>
        </p:txBody>
      </p:sp>
      <p:sp>
        <p:nvSpPr>
          <p:cNvPr id="151" name="Google Shape;151;p22"/>
          <p:cNvSpPr txBox="1"/>
          <p:nvPr>
            <p:ph idx="4294967295" type="body"/>
          </p:nvPr>
        </p:nvSpPr>
        <p:spPr>
          <a:xfrm>
            <a:off x="3289400" y="3876300"/>
            <a:ext cx="5302800" cy="799200"/>
          </a:xfrm>
          <a:prstGeom prst="rect">
            <a:avLst/>
          </a:prstGeom>
        </p:spPr>
        <p:txBody>
          <a:bodyPr anchorCtr="0" anchor="ctr" bIns="91425" lIns="91425" spcFirstLastPara="1" rIns="91425" wrap="square" tIns="91425">
            <a:noAutofit/>
          </a:bodyPr>
          <a:lstStyle/>
          <a:p>
            <a:pPr indent="-311150" lvl="0" marL="457200" rtl="0" algn="l">
              <a:lnSpc>
                <a:spcPct val="100000"/>
              </a:lnSpc>
              <a:spcBef>
                <a:spcPts val="0"/>
              </a:spcBef>
              <a:spcAft>
                <a:spcPts val="0"/>
              </a:spcAft>
              <a:buClr>
                <a:schemeClr val="lt1"/>
              </a:buClr>
              <a:buSzPts val="1300"/>
              <a:buChar char="●"/>
            </a:pPr>
            <a:r>
              <a:rPr lang="en" sz="1300">
                <a:solidFill>
                  <a:schemeClr val="lt1"/>
                </a:solidFill>
              </a:rPr>
              <a:t> Neural Networks are based on a collection of connected units or nodes called artificial neurons, which loosely model the neurons in a biological brain. Require a large amount of data.</a:t>
            </a:r>
            <a:endParaRPr sz="13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157" name="Google Shape;157;p23"/>
          <p:cNvSpPr txBox="1"/>
          <p:nvPr>
            <p:ph idx="4294967295" type="body"/>
          </p:nvPr>
        </p:nvSpPr>
        <p:spPr>
          <a:xfrm>
            <a:off x="311700" y="1017725"/>
            <a:ext cx="8232900" cy="181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rPr>
              <a:t>PCA did not work well due to the lack of multidimensionality of the data. A neural network, on the other hand, is too complex a model requiring a large amount of data, so both ML techniques were not applicable in the current project.</a:t>
            </a:r>
            <a:endParaRPr sz="1600">
              <a:solidFill>
                <a:schemeClr val="dk1"/>
              </a:solidFill>
            </a:endParaRPr>
          </a:p>
          <a:p>
            <a:pPr indent="0" lvl="0" marL="0" rtl="0" algn="l">
              <a:spcBef>
                <a:spcPts val="1600"/>
              </a:spcBef>
              <a:spcAft>
                <a:spcPts val="1600"/>
              </a:spcAft>
              <a:buNone/>
            </a:pPr>
            <a:r>
              <a:rPr lang="en" sz="1600">
                <a:solidFill>
                  <a:schemeClr val="dk1"/>
                </a:solidFill>
              </a:rPr>
              <a:t>Techniques that are definitely worth considering as very promising in the current project are Ridge Regression and Random Forests.</a:t>
            </a:r>
            <a:endParaRPr sz="16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Ridge Regression And Random Forest comparison</a:t>
            </a:r>
            <a:endParaRPr/>
          </a:p>
        </p:txBody>
      </p:sp>
      <p:sp>
        <p:nvSpPr>
          <p:cNvPr id="163" name="Google Shape;163;p24"/>
          <p:cNvSpPr txBox="1"/>
          <p:nvPr/>
        </p:nvSpPr>
        <p:spPr>
          <a:xfrm>
            <a:off x="1936425" y="2275800"/>
            <a:ext cx="3284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sp>
        <p:nvSpPr>
          <p:cNvPr id="164" name="Google Shape;164;p24"/>
          <p:cNvSpPr txBox="1"/>
          <p:nvPr>
            <p:ph idx="4294967295" type="body"/>
          </p:nvPr>
        </p:nvSpPr>
        <p:spPr>
          <a:xfrm>
            <a:off x="311700" y="1017725"/>
            <a:ext cx="8232900" cy="1817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solidFill>
                  <a:schemeClr val="dk1"/>
                </a:solidFill>
              </a:rPr>
              <a:t>In both cases - Ridge Regression and Random Forest, the Training MSE and Test MSE are lower for Random Forest, indicating that the model is better at fitting the training data and generalizing to the test data.</a:t>
            </a:r>
            <a:endParaRPr sz="1600">
              <a:solidFill>
                <a:schemeClr val="dk1"/>
              </a:solidFill>
            </a:endParaRPr>
          </a:p>
          <a:p>
            <a:pPr indent="0" lvl="0" marL="0" rtl="0" algn="l">
              <a:lnSpc>
                <a:spcPct val="100000"/>
              </a:lnSpc>
              <a:spcBef>
                <a:spcPts val="1600"/>
              </a:spcBef>
              <a:spcAft>
                <a:spcPts val="0"/>
              </a:spcAft>
              <a:buNone/>
            </a:pPr>
            <a:r>
              <a:t/>
            </a:r>
            <a:endParaRPr sz="1600">
              <a:solidFill>
                <a:schemeClr val="dk1"/>
              </a:solidFill>
            </a:endParaRPr>
          </a:p>
          <a:p>
            <a:pPr indent="0" lvl="0" marL="0" rtl="0" algn="l">
              <a:lnSpc>
                <a:spcPct val="100000"/>
              </a:lnSpc>
              <a:spcBef>
                <a:spcPts val="1600"/>
              </a:spcBef>
              <a:spcAft>
                <a:spcPts val="1600"/>
              </a:spcAft>
              <a:buNone/>
            </a:pPr>
            <a:r>
              <a:t/>
            </a:r>
            <a:endParaRPr sz="1600">
              <a:solidFill>
                <a:schemeClr val="dk1"/>
              </a:solidFill>
            </a:endParaRPr>
          </a:p>
        </p:txBody>
      </p:sp>
      <p:sp>
        <p:nvSpPr>
          <p:cNvPr id="165" name="Google Shape;165;p24"/>
          <p:cNvSpPr txBox="1"/>
          <p:nvPr/>
        </p:nvSpPr>
        <p:spPr>
          <a:xfrm>
            <a:off x="5659900" y="3325025"/>
            <a:ext cx="317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verage"/>
              <a:ea typeface="Average"/>
              <a:cs typeface="Average"/>
              <a:sym typeface="Average"/>
            </a:endParaRPr>
          </a:p>
        </p:txBody>
      </p:sp>
      <p:sp>
        <p:nvSpPr>
          <p:cNvPr id="166" name="Google Shape;166;p24"/>
          <p:cNvSpPr txBox="1"/>
          <p:nvPr/>
        </p:nvSpPr>
        <p:spPr>
          <a:xfrm>
            <a:off x="5119875" y="2134625"/>
            <a:ext cx="3879900" cy="2781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Average"/>
                <a:ea typeface="Average"/>
                <a:cs typeface="Average"/>
                <a:sym typeface="Average"/>
              </a:rPr>
              <a:t>Similarly, the Training MAE and Test MAE are lower for Random Forest, which means that the errors made by the model in predicting the target variable are smaller.</a:t>
            </a:r>
            <a:endParaRPr sz="1600">
              <a:solidFill>
                <a:schemeClr val="dk1"/>
              </a:solidFill>
              <a:latin typeface="Average"/>
              <a:ea typeface="Average"/>
              <a:cs typeface="Average"/>
              <a:sym typeface="Average"/>
            </a:endParaRPr>
          </a:p>
          <a:p>
            <a:pPr indent="0" lvl="0" marL="0" rtl="0" algn="l">
              <a:spcBef>
                <a:spcPts val="1600"/>
              </a:spcBef>
              <a:spcAft>
                <a:spcPts val="0"/>
              </a:spcAft>
              <a:buNone/>
            </a:pPr>
            <a:r>
              <a:rPr lang="en" sz="1600">
                <a:solidFill>
                  <a:schemeClr val="dk1"/>
                </a:solidFill>
                <a:latin typeface="Average"/>
                <a:ea typeface="Average"/>
                <a:cs typeface="Average"/>
                <a:sym typeface="Average"/>
              </a:rPr>
              <a:t>The R2 and Explained Variance values are also higher for Random Forest, which means that the model is better at capturing the variation in the target variable.</a:t>
            </a:r>
            <a:endParaRPr sz="1600">
              <a:solidFill>
                <a:schemeClr val="dk1"/>
              </a:solidFill>
              <a:latin typeface="Average"/>
              <a:ea typeface="Average"/>
              <a:cs typeface="Average"/>
              <a:sym typeface="Average"/>
            </a:endParaRPr>
          </a:p>
          <a:p>
            <a:pPr indent="0" lvl="0" marL="0" rtl="0" algn="l">
              <a:spcBef>
                <a:spcPts val="1600"/>
              </a:spcBef>
              <a:spcAft>
                <a:spcPts val="0"/>
              </a:spcAft>
              <a:buNone/>
            </a:pPr>
            <a:r>
              <a:t/>
            </a:r>
            <a:endParaRPr>
              <a:latin typeface="Average"/>
              <a:ea typeface="Average"/>
              <a:cs typeface="Average"/>
              <a:sym typeface="Average"/>
            </a:endParaRPr>
          </a:p>
        </p:txBody>
      </p:sp>
      <p:graphicFrame>
        <p:nvGraphicFramePr>
          <p:cNvPr id="167" name="Google Shape;167;p24"/>
          <p:cNvGraphicFramePr/>
          <p:nvPr/>
        </p:nvGraphicFramePr>
        <p:xfrm>
          <a:off x="188700" y="2225450"/>
          <a:ext cx="3000000" cy="3000000"/>
        </p:xfrm>
        <a:graphic>
          <a:graphicData uri="http://schemas.openxmlformats.org/drawingml/2006/table">
            <a:tbl>
              <a:tblPr>
                <a:noFill/>
                <a:tableStyleId>{7958EC77-4867-4895-BCF0-B0C193FB3B98}</a:tableStyleId>
              </a:tblPr>
              <a:tblGrid>
                <a:gridCol w="1594025"/>
                <a:gridCol w="1594025"/>
                <a:gridCol w="1594025"/>
              </a:tblGrid>
              <a:tr h="313300">
                <a:tc>
                  <a:txBody>
                    <a:bodyPr/>
                    <a:lstStyle/>
                    <a:p>
                      <a:pPr indent="0" lvl="0" marL="0" rtl="0" algn="ctr">
                        <a:spcBef>
                          <a:spcPts val="0"/>
                        </a:spcBef>
                        <a:spcAft>
                          <a:spcPts val="0"/>
                        </a:spcAft>
                        <a:buNone/>
                      </a:pPr>
                      <a:r>
                        <a:t/>
                      </a:r>
                      <a:endParaRPr sz="1500">
                        <a:solidFill>
                          <a:schemeClr val="lt1"/>
                        </a:solidFill>
                        <a:latin typeface="Average"/>
                        <a:ea typeface="Average"/>
                        <a:cs typeface="Average"/>
                        <a:sym typeface="Average"/>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Ridge Regression</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Random Forest</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Train MSE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4.952006108</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2.521668414</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Test MSE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5.003979618</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3.875633384</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Train MAE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1.327384245</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0.6490989819</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Test MAE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1.328981305</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0.8055406551</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Train R2</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0.5665191274</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0.9166709599</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2169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Test R2</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0.5747646621</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0.8741985758</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35805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Train Explained Variance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0.5665233481</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0.9166712481</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r h="313300">
                <a:tc>
                  <a:txBody>
                    <a:bodyPr/>
                    <a:lstStyle/>
                    <a:p>
                      <a:pPr indent="0" lvl="0" marL="0" rtl="0" algn="ctr">
                        <a:lnSpc>
                          <a:spcPct val="115000"/>
                        </a:lnSpc>
                        <a:spcBef>
                          <a:spcPts val="0"/>
                        </a:spcBef>
                        <a:spcAft>
                          <a:spcPts val="0"/>
                        </a:spcAft>
                        <a:buNone/>
                      </a:pPr>
                      <a:r>
                        <a:rPr lang="en" sz="1100">
                          <a:solidFill>
                            <a:schemeClr val="lt1"/>
                          </a:solidFill>
                          <a:latin typeface="Oswald"/>
                          <a:ea typeface="Oswald"/>
                          <a:cs typeface="Oswald"/>
                          <a:sym typeface="Oswald"/>
                        </a:rPr>
                        <a:t>Test Explained Variance</a:t>
                      </a:r>
                      <a:endParaRPr sz="1100">
                        <a:solidFill>
                          <a:schemeClr val="lt1"/>
                        </a:solidFill>
                        <a:latin typeface="Oswald"/>
                        <a:ea typeface="Oswald"/>
                        <a:cs typeface="Oswald"/>
                        <a:sym typeface="Oswald"/>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0.5749005612</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c>
                  <a:txBody>
                    <a:bodyPr/>
                    <a:lstStyle/>
                    <a:p>
                      <a:pPr indent="0" lvl="0" marL="0" rtl="0" algn="ctr">
                        <a:lnSpc>
                          <a:spcPct val="115000"/>
                        </a:lnSpc>
                        <a:spcBef>
                          <a:spcPts val="0"/>
                        </a:spcBef>
                        <a:spcAft>
                          <a:spcPts val="0"/>
                        </a:spcAft>
                        <a:buNone/>
                      </a:pPr>
                      <a:r>
                        <a:rPr lang="en" sz="1100">
                          <a:solidFill>
                            <a:schemeClr val="lt1"/>
                          </a:solidFill>
                          <a:latin typeface="Oswald Light"/>
                          <a:ea typeface="Oswald Light"/>
                          <a:cs typeface="Oswald Light"/>
                          <a:sym typeface="Oswald Light"/>
                        </a:rPr>
                        <a:t>0.87422144</a:t>
                      </a:r>
                      <a:endParaRPr sz="1100">
                        <a:solidFill>
                          <a:schemeClr val="lt1"/>
                        </a:solidFill>
                        <a:latin typeface="Oswald Light"/>
                        <a:ea typeface="Oswald Light"/>
                        <a:cs typeface="Oswald Light"/>
                        <a:sym typeface="Oswald Light"/>
                      </a:endParaRPr>
                    </a:p>
                  </a:txBody>
                  <a:tcPr marT="19050" marB="19050" marR="28575" marL="28575" anchor="b">
                    <a:lnL cap="flat" cmpd="sng" w="7925">
                      <a:solidFill>
                        <a:srgbClr val="000000"/>
                      </a:solidFill>
                      <a:prstDash val="solid"/>
                      <a:round/>
                      <a:headEnd len="sm" w="sm" type="none"/>
                      <a:tailEnd len="sm" w="sm" type="none"/>
                    </a:lnL>
                    <a:lnR cap="flat" cmpd="sng" w="7925">
                      <a:solidFill>
                        <a:srgbClr val="000000"/>
                      </a:solidFill>
                      <a:prstDash val="solid"/>
                      <a:round/>
                      <a:headEnd len="sm" w="sm" type="none"/>
                      <a:tailEnd len="sm" w="sm" type="none"/>
                    </a:lnR>
                    <a:lnT cap="flat" cmpd="sng" w="7925">
                      <a:solidFill>
                        <a:srgbClr val="000000"/>
                      </a:solidFill>
                      <a:prstDash val="solid"/>
                      <a:round/>
                      <a:headEnd len="sm" w="sm" type="none"/>
                      <a:tailEnd len="sm" w="sm" type="none"/>
                    </a:lnT>
                    <a:lnB cap="flat" cmpd="sng" w="7925">
                      <a:solidFill>
                        <a:srgbClr val="000000"/>
                      </a:solidFill>
                      <a:prstDash val="solid"/>
                      <a:round/>
                      <a:headEnd len="sm" w="sm" type="none"/>
                      <a:tailEnd len="sm" w="sm" type="none"/>
                    </a:lnB>
                    <a:solidFill>
                      <a:schemeClr val="dk1"/>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173" name="Google Shape;173;p25"/>
          <p:cNvSpPr txBox="1"/>
          <p:nvPr/>
        </p:nvSpPr>
        <p:spPr>
          <a:xfrm>
            <a:off x="311700" y="1155750"/>
            <a:ext cx="7916400" cy="17691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0"/>
              </a:spcAft>
              <a:buNone/>
            </a:pPr>
            <a:r>
              <a:rPr lang="en" sz="1600">
                <a:solidFill>
                  <a:schemeClr val="dk1"/>
                </a:solidFill>
                <a:latin typeface="Average"/>
                <a:ea typeface="Average"/>
                <a:cs typeface="Average"/>
                <a:sym typeface="Average"/>
              </a:rPr>
              <a:t>The introduction of the random forest model into use will certainly help achieve the desired goals. However, when analyzing the results, it is noticeable that there is a large discrepancy between the test and training results, which indicates overfitting. </a:t>
            </a:r>
            <a:endParaRPr sz="1600">
              <a:solidFill>
                <a:schemeClr val="dk1"/>
              </a:solidFill>
              <a:latin typeface="Average"/>
              <a:ea typeface="Average"/>
              <a:cs typeface="Average"/>
              <a:sym typeface="Average"/>
            </a:endParaRPr>
          </a:p>
          <a:p>
            <a:pPr indent="0" lvl="0" marL="0" marR="0" rtl="0" algn="l">
              <a:lnSpc>
                <a:spcPct val="115000"/>
              </a:lnSpc>
              <a:spcBef>
                <a:spcPts val="1600"/>
              </a:spcBef>
              <a:spcAft>
                <a:spcPts val="1600"/>
              </a:spcAft>
              <a:buNone/>
            </a:pPr>
            <a:r>
              <a:rPr lang="en" sz="1600">
                <a:solidFill>
                  <a:schemeClr val="dk1"/>
                </a:solidFill>
                <a:latin typeface="Average"/>
                <a:ea typeface="Average"/>
                <a:cs typeface="Average"/>
                <a:sym typeface="Average"/>
              </a:rPr>
              <a:t>To avoid overfitting, it is necessary to add more training data. Process evaluation is essential to achieve the intended goals.</a:t>
            </a:r>
            <a:endParaRPr sz="1600">
              <a:solidFill>
                <a:schemeClr val="dk1"/>
              </a:solidFill>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6"/>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6"/>
          <p:cNvSpPr txBox="1"/>
          <p:nvPr>
            <p:ph idx="4294967295" type="title"/>
          </p:nvPr>
        </p:nvSpPr>
        <p:spPr>
          <a:xfrm>
            <a:off x="311700" y="70600"/>
            <a:ext cx="85206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The Author</a:t>
            </a:r>
            <a:endParaRPr>
              <a:solidFill>
                <a:schemeClr val="lt1"/>
              </a:solidFill>
            </a:endParaRPr>
          </a:p>
        </p:txBody>
      </p:sp>
      <p:sp>
        <p:nvSpPr>
          <p:cNvPr id="180" name="Google Shape;180;p26"/>
          <p:cNvSpPr txBox="1"/>
          <p:nvPr>
            <p:ph idx="4294967295" type="body"/>
          </p:nvPr>
        </p:nvSpPr>
        <p:spPr>
          <a:xfrm>
            <a:off x="2567850" y="2962200"/>
            <a:ext cx="4025400" cy="436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700">
                <a:solidFill>
                  <a:schemeClr val="dk1"/>
                </a:solidFill>
              </a:rPr>
              <a:t>Izabela Matusiewicz</a:t>
            </a:r>
            <a:r>
              <a:rPr lang="en" sz="1700">
                <a:solidFill>
                  <a:schemeClr val="dk1"/>
                </a:solidFill>
              </a:rPr>
              <a:t>, </a:t>
            </a:r>
            <a:endParaRPr sz="1700">
              <a:solidFill>
                <a:schemeClr val="dk1"/>
              </a:solidFill>
            </a:endParaRPr>
          </a:p>
          <a:p>
            <a:pPr indent="0" lvl="0" marL="0" rtl="0" algn="ctr">
              <a:lnSpc>
                <a:spcPct val="100000"/>
              </a:lnSpc>
              <a:spcBef>
                <a:spcPts val="0"/>
              </a:spcBef>
              <a:spcAft>
                <a:spcPts val="0"/>
              </a:spcAft>
              <a:buNone/>
            </a:pPr>
            <a:r>
              <a:rPr lang="en" sz="1700">
                <a:solidFill>
                  <a:schemeClr val="dk1"/>
                </a:solidFill>
              </a:rPr>
              <a:t>Junior Data Science candidate</a:t>
            </a:r>
            <a:endParaRPr sz="1700">
              <a:solidFill>
                <a:schemeClr val="dk1"/>
              </a:solidFill>
            </a:endParaRPr>
          </a:p>
        </p:txBody>
      </p:sp>
      <p:cxnSp>
        <p:nvCxnSpPr>
          <p:cNvPr id="181" name="Google Shape;181;p26"/>
          <p:cNvCxnSpPr/>
          <p:nvPr/>
        </p:nvCxnSpPr>
        <p:spPr>
          <a:xfrm>
            <a:off x="4222050" y="3673738"/>
            <a:ext cx="717000" cy="0"/>
          </a:xfrm>
          <a:prstGeom prst="straightConnector1">
            <a:avLst/>
          </a:prstGeom>
          <a:noFill/>
          <a:ln cap="flat" cmpd="sng" w="9525">
            <a:solidFill>
              <a:schemeClr val="dk2"/>
            </a:solidFill>
            <a:prstDash val="solid"/>
            <a:round/>
            <a:headEnd len="sm" w="sm" type="none"/>
            <a:tailEnd len="sm" w="sm" type="none"/>
          </a:ln>
        </p:spPr>
      </p:cxnSp>
      <p:sp>
        <p:nvSpPr>
          <p:cNvPr id="182" name="Google Shape;182;p26"/>
          <p:cNvSpPr txBox="1"/>
          <p:nvPr>
            <p:ph idx="4294967295" type="body"/>
          </p:nvPr>
        </p:nvSpPr>
        <p:spPr>
          <a:xfrm>
            <a:off x="560700" y="3876000"/>
            <a:ext cx="8039700" cy="88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My education as well as work experience is a mix of business and data science. Proper metrics analysis is the only right way to understand business cases, so I'm continuously learning about data processing, visualizations and algorithms - recently on a Data Science course.</a:t>
            </a:r>
            <a:endParaRPr sz="1300"/>
          </a:p>
          <a:p>
            <a:pPr indent="0" lvl="0" marL="0" rtl="0" algn="ctr">
              <a:spcBef>
                <a:spcPts val="0"/>
              </a:spcBef>
              <a:spcAft>
                <a:spcPts val="0"/>
              </a:spcAft>
              <a:buNone/>
            </a:pPr>
            <a:r>
              <a:t/>
            </a:r>
            <a:endParaRPr sz="1300"/>
          </a:p>
          <a:p>
            <a:pPr indent="0" lvl="0" marL="0" rtl="0" algn="ctr">
              <a:spcBef>
                <a:spcPts val="0"/>
              </a:spcBef>
              <a:spcAft>
                <a:spcPts val="0"/>
              </a:spcAft>
              <a:buNone/>
            </a:pPr>
            <a:r>
              <a:t/>
            </a:r>
            <a:endParaRPr sz="1300"/>
          </a:p>
        </p:txBody>
      </p:sp>
      <p:pic>
        <p:nvPicPr>
          <p:cNvPr id="183" name="Google Shape;183;p26"/>
          <p:cNvPicPr preferRelativeResize="0"/>
          <p:nvPr/>
        </p:nvPicPr>
        <p:blipFill>
          <a:blip r:embed="rId3">
            <a:alphaModFix/>
          </a:blip>
          <a:stretch>
            <a:fillRect/>
          </a:stretch>
        </p:blipFill>
        <p:spPr>
          <a:xfrm>
            <a:off x="3643113" y="804100"/>
            <a:ext cx="1857774" cy="2158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company producing fiber optic sensors is looking to implement Industry 4.0 in their production process by using AI techniques to automate the verification of produced sensors. Currently, after the production of a sensor, its characteristics are verified in three reference substances (air, water, and isopropanol) which is time-consuming and requires a large number of human resources. The company aims to reduce the validation process by predicting the characteristics of a working sensor in water and isopropanol based on the measured characteristics in air.</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the problem</a:t>
            </a:r>
            <a:endParaRPr/>
          </a:p>
        </p:txBody>
      </p:sp>
      <p:grpSp>
        <p:nvGrpSpPr>
          <p:cNvPr id="72" name="Google Shape;72;p15"/>
          <p:cNvGrpSpPr/>
          <p:nvPr/>
        </p:nvGrpSpPr>
        <p:grpSpPr>
          <a:xfrm>
            <a:off x="431925" y="1304875"/>
            <a:ext cx="2628925" cy="3416400"/>
            <a:chOff x="431925" y="1304875"/>
            <a:chExt cx="2628925" cy="3416400"/>
          </a:xfrm>
        </p:grpSpPr>
        <p:sp>
          <p:nvSpPr>
            <p:cNvPr id="73" name="Google Shape;73;p15"/>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15"/>
          <p:cNvSpPr txBox="1"/>
          <p:nvPr>
            <p:ph idx="4294967295" type="body"/>
          </p:nvPr>
        </p:nvSpPr>
        <p:spPr>
          <a:xfrm>
            <a:off x="431950" y="1304875"/>
            <a:ext cx="2628900" cy="4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Time-consuming validation process</a:t>
            </a:r>
            <a:endParaRPr b="1" sz="1200">
              <a:solidFill>
                <a:schemeClr val="lt1"/>
              </a:solidFill>
            </a:endParaRPr>
          </a:p>
        </p:txBody>
      </p:sp>
      <p:sp>
        <p:nvSpPr>
          <p:cNvPr id="76" name="Google Shape;76;p15"/>
          <p:cNvSpPr txBox="1"/>
          <p:nvPr>
            <p:ph idx="4294967295" type="body"/>
          </p:nvPr>
        </p:nvSpPr>
        <p:spPr>
          <a:xfrm>
            <a:off x="508325" y="1850275"/>
            <a:ext cx="2478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The current process of validating the characteristics of a sensor in three reference substances is time-consuming and requires a large number of human resources.</a:t>
            </a:r>
            <a:endParaRPr sz="1600"/>
          </a:p>
        </p:txBody>
      </p:sp>
      <p:grpSp>
        <p:nvGrpSpPr>
          <p:cNvPr id="77" name="Google Shape;77;p15"/>
          <p:cNvGrpSpPr/>
          <p:nvPr/>
        </p:nvGrpSpPr>
        <p:grpSpPr>
          <a:xfrm>
            <a:off x="3320450" y="1304875"/>
            <a:ext cx="2632500" cy="3416400"/>
            <a:chOff x="3320450" y="1304875"/>
            <a:chExt cx="2632500" cy="3416400"/>
          </a:xfrm>
        </p:grpSpPr>
        <p:sp>
          <p:nvSpPr>
            <p:cNvPr id="78" name="Google Shape;78;p15"/>
            <p:cNvSpPr txBox="1"/>
            <p:nvPr/>
          </p:nvSpPr>
          <p:spPr>
            <a:xfrm>
              <a:off x="3324050"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15"/>
          <p:cNvSpPr txBox="1"/>
          <p:nvPr>
            <p:ph idx="4294967295" type="body"/>
          </p:nvPr>
        </p:nvSpPr>
        <p:spPr>
          <a:xfrm>
            <a:off x="3389450" y="1304875"/>
            <a:ext cx="2494500" cy="4614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b="1" lang="en" sz="1200">
                <a:solidFill>
                  <a:schemeClr val="lt1"/>
                </a:solidFill>
              </a:rPr>
              <a:t>Inefficiency in data collection</a:t>
            </a:r>
            <a:endParaRPr>
              <a:solidFill>
                <a:schemeClr val="lt1"/>
              </a:solidFill>
            </a:endParaRPr>
          </a:p>
        </p:txBody>
      </p:sp>
      <p:sp>
        <p:nvSpPr>
          <p:cNvPr id="81" name="Google Shape;81;p15"/>
          <p:cNvSpPr txBox="1"/>
          <p:nvPr>
            <p:ph idx="4294967295" type="body"/>
          </p:nvPr>
        </p:nvSpPr>
        <p:spPr>
          <a:xfrm>
            <a:off x="3396775" y="1850300"/>
            <a:ext cx="2478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Collecting the characteristics of a sensor in three different reference substances is a repetitive and inefficient process.</a:t>
            </a:r>
            <a:endParaRPr sz="1600"/>
          </a:p>
        </p:txBody>
      </p:sp>
      <p:grpSp>
        <p:nvGrpSpPr>
          <p:cNvPr id="82" name="Google Shape;82;p15"/>
          <p:cNvGrpSpPr/>
          <p:nvPr/>
        </p:nvGrpSpPr>
        <p:grpSpPr>
          <a:xfrm>
            <a:off x="6212550" y="1304875"/>
            <a:ext cx="2632500" cy="3416400"/>
            <a:chOff x="6212550" y="1304875"/>
            <a:chExt cx="2632500" cy="3416400"/>
          </a:xfrm>
        </p:grpSpPr>
        <p:sp>
          <p:nvSpPr>
            <p:cNvPr id="83" name="Google Shape;83;p15"/>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15"/>
          <p:cNvSpPr txBox="1"/>
          <p:nvPr>
            <p:ph idx="4294967295" type="body"/>
          </p:nvPr>
        </p:nvSpPr>
        <p:spPr>
          <a:xfrm>
            <a:off x="6272475" y="1304875"/>
            <a:ext cx="2494500" cy="4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1"/>
                </a:solidFill>
              </a:rPr>
              <a:t>Lack of automation</a:t>
            </a:r>
            <a:endParaRPr b="1" sz="1200">
              <a:solidFill>
                <a:schemeClr val="lt1"/>
              </a:solidFill>
            </a:endParaRPr>
          </a:p>
        </p:txBody>
      </p:sp>
      <p:sp>
        <p:nvSpPr>
          <p:cNvPr id="86" name="Google Shape;86;p15"/>
          <p:cNvSpPr txBox="1"/>
          <p:nvPr>
            <p:ph idx="4294967295" type="body"/>
          </p:nvPr>
        </p:nvSpPr>
        <p:spPr>
          <a:xfrm>
            <a:off x="6286400" y="1850300"/>
            <a:ext cx="2478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The current process lacks automation, which slows down the production process and increases the margin for human error.</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6"/>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200"/>
              <a:t>Project objective: </a:t>
            </a:r>
            <a:endParaRPr b="1" sz="4200"/>
          </a:p>
          <a:p>
            <a:pPr indent="0" lvl="0" marL="0" rtl="0" algn="l">
              <a:spcBef>
                <a:spcPts val="0"/>
              </a:spcBef>
              <a:spcAft>
                <a:spcPts val="0"/>
              </a:spcAft>
              <a:buNone/>
            </a:pPr>
            <a:r>
              <a:rPr lang="en" sz="3500"/>
              <a:t>The ultimate goal of this project is to design and implement an AI-based solution that can predict the characteristics of a working sensor in water and isopropanol based on the measured characteristics in air. </a:t>
            </a:r>
            <a:endParaRPr sz="3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Understanding the market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268700" y="296300"/>
            <a:ext cx="7852200" cy="861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000"/>
              <a:t>Background</a:t>
            </a:r>
            <a:endParaRPr/>
          </a:p>
        </p:txBody>
      </p:sp>
      <p:sp>
        <p:nvSpPr>
          <p:cNvPr id="102" name="Google Shape;102;p18"/>
          <p:cNvSpPr txBox="1"/>
          <p:nvPr>
            <p:ph idx="4294967295" type="body"/>
          </p:nvPr>
        </p:nvSpPr>
        <p:spPr>
          <a:xfrm>
            <a:off x="311700" y="1017725"/>
            <a:ext cx="8232900" cy="181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rPr>
              <a:t> Industry 4.0, also known as the Fourth Industrial Revolution, refers to the integration of advanced technologies such as artificial intelligence, the Internet of Things (IoT), and big data into traditional manufacturing processes to create a smart and connected production system. The goal of Industry 4.0 is to improve efficiency, productivity, and flexibility while reducing costs and minimizing waste.</a:t>
            </a:r>
            <a:endParaRPr sz="1600">
              <a:solidFill>
                <a:schemeClr val="dk1"/>
              </a:solidFill>
            </a:endParaRPr>
          </a:p>
          <a:p>
            <a:pPr indent="0" lvl="0" marL="0" rtl="0" algn="l">
              <a:spcBef>
                <a:spcPts val="1600"/>
              </a:spcBef>
              <a:spcAft>
                <a:spcPts val="1600"/>
              </a:spcAft>
              <a:buNone/>
            </a:pPr>
            <a:r>
              <a:rPr lang="en" sz="1600">
                <a:solidFill>
                  <a:schemeClr val="dk1"/>
                </a:solidFill>
              </a:rPr>
              <a:t>Industry 4.0 and the implementation of AI in manufacturing processes have been growing rapidly in recent years, as companies look to increase efficiency and reduce costs while maintaining high-quality products. The use of AI in the production of fiber optic sensors is a relatively new application, and there is potential for the company in this case to set a trend in the market and potentially gain a competitive advantage.</a:t>
            </a:r>
            <a:endParaRPr sz="16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311700" y="243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trends</a:t>
            </a:r>
            <a:endParaRPr/>
          </a:p>
        </p:txBody>
      </p:sp>
      <p:sp>
        <p:nvSpPr>
          <p:cNvPr id="108" name="Google Shape;108;p19"/>
          <p:cNvSpPr txBox="1"/>
          <p:nvPr>
            <p:ph idx="1" type="body"/>
          </p:nvPr>
        </p:nvSpPr>
        <p:spPr>
          <a:xfrm>
            <a:off x="311700" y="930650"/>
            <a:ext cx="2664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100">
                <a:solidFill>
                  <a:schemeClr val="dk1"/>
                </a:solidFill>
                <a:latin typeface="Oswald SemiBold"/>
                <a:ea typeface="Oswald SemiBold"/>
                <a:cs typeface="Oswald SemiBold"/>
                <a:sym typeface="Oswald SemiBold"/>
              </a:rPr>
              <a:t>Trend 1</a:t>
            </a:r>
            <a:endParaRPr sz="2100">
              <a:solidFill>
                <a:schemeClr val="dk1"/>
              </a:solidFill>
              <a:latin typeface="Oswald SemiBold"/>
              <a:ea typeface="Oswald SemiBold"/>
              <a:cs typeface="Oswald SemiBold"/>
              <a:sym typeface="Oswald SemiBold"/>
            </a:endParaRPr>
          </a:p>
          <a:p>
            <a:pPr indent="0" lvl="0" marL="0" rtl="0" algn="l">
              <a:lnSpc>
                <a:spcPct val="100000"/>
              </a:lnSpc>
              <a:spcBef>
                <a:spcPts val="1600"/>
              </a:spcBef>
              <a:spcAft>
                <a:spcPts val="0"/>
              </a:spcAft>
              <a:buNone/>
            </a:pPr>
            <a:r>
              <a:rPr lang="en" sz="1600">
                <a:latin typeface="Oswald"/>
                <a:ea typeface="Oswald"/>
                <a:cs typeface="Oswald"/>
                <a:sym typeface="Oswald"/>
              </a:rPr>
              <a:t>Integration of IoT devices and sensors into the production process</a:t>
            </a:r>
            <a:endParaRPr sz="1600">
              <a:latin typeface="Oswald"/>
              <a:ea typeface="Oswald"/>
              <a:cs typeface="Oswald"/>
              <a:sym typeface="Oswald"/>
            </a:endParaRPr>
          </a:p>
          <a:p>
            <a:pPr indent="0" lvl="0" marL="0" rtl="0" algn="l">
              <a:lnSpc>
                <a:spcPct val="100000"/>
              </a:lnSpc>
              <a:spcBef>
                <a:spcPts val="1600"/>
              </a:spcBef>
              <a:spcAft>
                <a:spcPts val="0"/>
              </a:spcAft>
              <a:buNone/>
            </a:pPr>
            <a:r>
              <a:rPr lang="en" sz="1600">
                <a:latin typeface="Oswald Light"/>
                <a:ea typeface="Oswald Light"/>
                <a:cs typeface="Oswald Light"/>
                <a:sym typeface="Oswald Light"/>
              </a:rPr>
              <a:t>This allows for the real-time monitoring of production processes, equipment performance, and environmental conditions, enabling manufacturers to make data-driven decisions to improve their operations.</a:t>
            </a:r>
            <a:endParaRPr sz="1600">
              <a:latin typeface="Oswald Light"/>
              <a:ea typeface="Oswald Light"/>
              <a:cs typeface="Oswald Light"/>
              <a:sym typeface="Oswald Light"/>
            </a:endParaRPr>
          </a:p>
          <a:p>
            <a:pPr indent="0" lvl="0" marL="0" rtl="0" algn="l">
              <a:lnSpc>
                <a:spcPct val="100000"/>
              </a:lnSpc>
              <a:spcBef>
                <a:spcPts val="1600"/>
              </a:spcBef>
              <a:spcAft>
                <a:spcPts val="1600"/>
              </a:spcAft>
              <a:buNone/>
            </a:pPr>
            <a:r>
              <a:t/>
            </a:r>
            <a:endParaRPr sz="1600">
              <a:latin typeface="Oswald"/>
              <a:ea typeface="Oswald"/>
              <a:cs typeface="Oswald"/>
              <a:sym typeface="Oswald"/>
            </a:endParaRPr>
          </a:p>
        </p:txBody>
      </p:sp>
      <p:sp>
        <p:nvSpPr>
          <p:cNvPr id="109" name="Google Shape;109;p19"/>
          <p:cNvSpPr txBox="1"/>
          <p:nvPr>
            <p:ph idx="2" type="body"/>
          </p:nvPr>
        </p:nvSpPr>
        <p:spPr>
          <a:xfrm>
            <a:off x="3267600" y="863550"/>
            <a:ext cx="26088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100">
                <a:solidFill>
                  <a:schemeClr val="dk1"/>
                </a:solidFill>
                <a:latin typeface="Oswald SemiBold"/>
                <a:ea typeface="Oswald SemiBold"/>
                <a:cs typeface="Oswald SemiBold"/>
                <a:sym typeface="Oswald SemiBold"/>
              </a:rPr>
              <a:t>Trend 2</a:t>
            </a:r>
            <a:endParaRPr sz="1600">
              <a:latin typeface="Oswald"/>
              <a:ea typeface="Oswald"/>
              <a:cs typeface="Oswald"/>
              <a:sym typeface="Oswald"/>
            </a:endParaRPr>
          </a:p>
          <a:p>
            <a:pPr indent="0" lvl="0" marL="0" rtl="0" algn="l">
              <a:lnSpc>
                <a:spcPct val="100000"/>
              </a:lnSpc>
              <a:spcBef>
                <a:spcPts val="1600"/>
              </a:spcBef>
              <a:spcAft>
                <a:spcPts val="0"/>
              </a:spcAft>
              <a:buNone/>
            </a:pPr>
            <a:r>
              <a:rPr lang="en" sz="1600">
                <a:latin typeface="Oswald"/>
                <a:ea typeface="Oswald"/>
                <a:cs typeface="Oswald"/>
                <a:sym typeface="Oswald"/>
              </a:rPr>
              <a:t>AI in Industry 4.0</a:t>
            </a:r>
            <a:endParaRPr sz="1600">
              <a:latin typeface="Oswald"/>
              <a:ea typeface="Oswald"/>
              <a:cs typeface="Oswald"/>
              <a:sym typeface="Oswald"/>
            </a:endParaRPr>
          </a:p>
          <a:p>
            <a:pPr indent="0" lvl="0" marL="0" rtl="0" algn="l">
              <a:lnSpc>
                <a:spcPct val="100000"/>
              </a:lnSpc>
              <a:spcBef>
                <a:spcPts val="1600"/>
              </a:spcBef>
              <a:spcAft>
                <a:spcPts val="1600"/>
              </a:spcAft>
              <a:buNone/>
            </a:pPr>
            <a:r>
              <a:rPr lang="en" sz="1600">
                <a:latin typeface="Oswald Light"/>
                <a:ea typeface="Oswald Light"/>
                <a:cs typeface="Oswald Light"/>
                <a:sym typeface="Oswald Light"/>
              </a:rPr>
              <a:t>The implementation of AI in Industry 4.0 has been one of the key drivers of recent market trends. AI is being used in various stages of the production process, including product design, quality control, and predictive maintenance. AI algorithms can analyze vast amounts of data to identify patterns, make predictions, and optimize production processes in real-time.</a:t>
            </a:r>
            <a:endParaRPr sz="1600">
              <a:latin typeface="Oswald Light"/>
              <a:ea typeface="Oswald Light"/>
              <a:cs typeface="Oswald Light"/>
              <a:sym typeface="Oswald Light"/>
            </a:endParaRPr>
          </a:p>
        </p:txBody>
      </p:sp>
      <p:sp>
        <p:nvSpPr>
          <p:cNvPr id="110" name="Google Shape;110;p19"/>
          <p:cNvSpPr txBox="1"/>
          <p:nvPr>
            <p:ph idx="2" type="body"/>
          </p:nvPr>
        </p:nvSpPr>
        <p:spPr>
          <a:xfrm>
            <a:off x="6167700" y="863550"/>
            <a:ext cx="2664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100">
                <a:solidFill>
                  <a:schemeClr val="dk1"/>
                </a:solidFill>
                <a:latin typeface="Oswald SemiBold"/>
                <a:ea typeface="Oswald SemiBold"/>
                <a:cs typeface="Oswald SemiBold"/>
                <a:sym typeface="Oswald SemiBold"/>
              </a:rPr>
              <a:t>Trend 3</a:t>
            </a:r>
            <a:endParaRPr sz="1600">
              <a:latin typeface="Oswald"/>
              <a:ea typeface="Oswald"/>
              <a:cs typeface="Oswald"/>
              <a:sym typeface="Oswald"/>
            </a:endParaRPr>
          </a:p>
          <a:p>
            <a:pPr indent="0" lvl="0" marL="0" rtl="0" algn="l">
              <a:lnSpc>
                <a:spcPct val="100000"/>
              </a:lnSpc>
              <a:spcBef>
                <a:spcPts val="1600"/>
              </a:spcBef>
              <a:spcAft>
                <a:spcPts val="0"/>
              </a:spcAft>
              <a:buNone/>
            </a:pPr>
            <a:r>
              <a:rPr lang="en" sz="1600">
                <a:latin typeface="Oswald"/>
                <a:ea typeface="Oswald"/>
                <a:cs typeface="Oswald"/>
                <a:sym typeface="Oswald"/>
              </a:rPr>
              <a:t>D</a:t>
            </a:r>
            <a:r>
              <a:rPr lang="en" sz="1600">
                <a:latin typeface="Oswald"/>
                <a:ea typeface="Oswald"/>
                <a:cs typeface="Oswald"/>
                <a:sym typeface="Oswald"/>
              </a:rPr>
              <a:t>emand for more flexible and scalable production systems</a:t>
            </a:r>
            <a:endParaRPr sz="1600">
              <a:latin typeface="Oswald"/>
              <a:ea typeface="Oswald"/>
              <a:cs typeface="Oswald"/>
              <a:sym typeface="Oswald"/>
            </a:endParaRPr>
          </a:p>
          <a:p>
            <a:pPr indent="0" lvl="0" marL="0" rtl="0" algn="l">
              <a:lnSpc>
                <a:spcPct val="100000"/>
              </a:lnSpc>
              <a:spcBef>
                <a:spcPts val="1600"/>
              </a:spcBef>
              <a:spcAft>
                <a:spcPts val="1600"/>
              </a:spcAft>
              <a:buNone/>
            </a:pPr>
            <a:r>
              <a:rPr lang="en" sz="1600">
                <a:latin typeface="Oswald Light"/>
                <a:ea typeface="Oswald Light"/>
                <a:cs typeface="Oswald Light"/>
                <a:sym typeface="Oswald Light"/>
              </a:rPr>
              <a:t>Which can be quickly adapted to changing market demands. This has led to an increased focus on modular and adaptive production processes, which can be easily reconfigured to accommodate new products or production methods.</a:t>
            </a:r>
            <a:endParaRPr sz="1600">
              <a:latin typeface="Oswald Light"/>
              <a:ea typeface="Oswald Light"/>
              <a:cs typeface="Oswald Light"/>
              <a:sym typeface="Oswald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exploration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21"/>
          <p:cNvPicPr preferRelativeResize="0"/>
          <p:nvPr/>
        </p:nvPicPr>
        <p:blipFill>
          <a:blip r:embed="rId3">
            <a:alphaModFix/>
          </a:blip>
          <a:stretch>
            <a:fillRect/>
          </a:stretch>
        </p:blipFill>
        <p:spPr>
          <a:xfrm>
            <a:off x="4572000" y="363300"/>
            <a:ext cx="4572000" cy="4529000"/>
          </a:xfrm>
          <a:prstGeom prst="rect">
            <a:avLst/>
          </a:prstGeom>
          <a:noFill/>
          <a:ln>
            <a:noFill/>
          </a:ln>
        </p:spPr>
      </p:pic>
      <p:sp>
        <p:nvSpPr>
          <p:cNvPr id="121" name="Google Shape;121;p21"/>
          <p:cNvSpPr txBox="1"/>
          <p:nvPr>
            <p:ph type="title"/>
          </p:nvPr>
        </p:nvSpPr>
        <p:spPr>
          <a:xfrm>
            <a:off x="311700" y="445025"/>
            <a:ext cx="40398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Signals analysis</a:t>
            </a:r>
            <a:endParaRPr/>
          </a:p>
        </p:txBody>
      </p:sp>
      <p:sp>
        <p:nvSpPr>
          <p:cNvPr id="122" name="Google Shape;122;p21"/>
          <p:cNvSpPr txBox="1"/>
          <p:nvPr>
            <p:ph idx="2" type="body"/>
          </p:nvPr>
        </p:nvSpPr>
        <p:spPr>
          <a:xfrm>
            <a:off x="311700" y="1017725"/>
            <a:ext cx="3603900" cy="355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Findings</a:t>
            </a:r>
            <a:endParaRPr b="1" sz="2100">
              <a:solidFill>
                <a:schemeClr val="dk1"/>
              </a:solidFill>
            </a:endParaRPr>
          </a:p>
          <a:p>
            <a:pPr indent="0" lvl="0" marL="0" rtl="0" algn="l">
              <a:spcBef>
                <a:spcPts val="1600"/>
              </a:spcBef>
              <a:spcAft>
                <a:spcPts val="0"/>
              </a:spcAft>
              <a:buNone/>
            </a:pPr>
            <a:r>
              <a:rPr lang="en" sz="1600">
                <a:solidFill>
                  <a:schemeClr val="dk1"/>
                </a:solidFill>
              </a:rPr>
              <a:t>After an initial analysis of the signals in the 3 environments, both basic statistics and graphs showed repeated relationships in all sensors.</a:t>
            </a:r>
            <a:endParaRPr sz="1600">
              <a:solidFill>
                <a:schemeClr val="dk1"/>
              </a:solidFill>
            </a:endParaRPr>
          </a:p>
          <a:p>
            <a:pPr indent="0" lvl="0" marL="0" rtl="0" algn="l">
              <a:spcBef>
                <a:spcPts val="1600"/>
              </a:spcBef>
              <a:spcAft>
                <a:spcPts val="1600"/>
              </a:spcAft>
              <a:buNone/>
            </a:pPr>
            <a:r>
              <a:rPr lang="en" sz="1600">
                <a:solidFill>
                  <a:schemeClr val="dk1"/>
                </a:solidFill>
              </a:rPr>
              <a:t>T</a:t>
            </a:r>
            <a:r>
              <a:rPr lang="en" sz="1600">
                <a:solidFill>
                  <a:schemeClr val="dk1"/>
                </a:solidFill>
              </a:rPr>
              <a:t>hanks to the repeatability of the measurements obtained, the implementation of the ML model should not be a problem</a:t>
            </a:r>
            <a:endParaRPr sz="1600">
              <a:solidFill>
                <a:schemeClr val="dk1"/>
              </a:solidFill>
            </a:endParaRPr>
          </a:p>
        </p:txBody>
      </p:sp>
      <p:sp>
        <p:nvSpPr>
          <p:cNvPr id="123" name="Google Shape;123;p21"/>
          <p:cNvSpPr txBox="1"/>
          <p:nvPr>
            <p:ph idx="2" type="body"/>
          </p:nvPr>
        </p:nvSpPr>
        <p:spPr>
          <a:xfrm>
            <a:off x="5513875" y="144300"/>
            <a:ext cx="8058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Sensor</a:t>
            </a:r>
            <a:r>
              <a:rPr b="1" lang="en" sz="1400"/>
              <a:t> 1</a:t>
            </a:r>
            <a:endParaRPr sz="1400"/>
          </a:p>
        </p:txBody>
      </p:sp>
      <p:sp>
        <p:nvSpPr>
          <p:cNvPr id="124" name="Google Shape;124;p21"/>
          <p:cNvSpPr txBox="1"/>
          <p:nvPr>
            <p:ph idx="2" type="body"/>
          </p:nvPr>
        </p:nvSpPr>
        <p:spPr>
          <a:xfrm>
            <a:off x="7634225" y="144300"/>
            <a:ext cx="9552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Sensor 2</a:t>
            </a:r>
            <a:endParaRPr sz="1400"/>
          </a:p>
        </p:txBody>
      </p:sp>
      <p:sp>
        <p:nvSpPr>
          <p:cNvPr id="125" name="Google Shape;125;p21"/>
          <p:cNvSpPr txBox="1"/>
          <p:nvPr>
            <p:ph idx="2" type="body"/>
          </p:nvPr>
        </p:nvSpPr>
        <p:spPr>
          <a:xfrm>
            <a:off x="5364475" y="2518300"/>
            <a:ext cx="9552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Sensor 3</a:t>
            </a:r>
            <a:endParaRPr sz="1400"/>
          </a:p>
        </p:txBody>
      </p:sp>
      <p:sp>
        <p:nvSpPr>
          <p:cNvPr id="126" name="Google Shape;126;p21"/>
          <p:cNvSpPr txBox="1"/>
          <p:nvPr>
            <p:ph idx="2" type="body"/>
          </p:nvPr>
        </p:nvSpPr>
        <p:spPr>
          <a:xfrm>
            <a:off x="7581175" y="2518300"/>
            <a:ext cx="9552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Sensor 4</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